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  <p:sldId id="305" r:id="rId50"/>
    <p:sldId id="306" r:id="rId51"/>
    <p:sldId id="307" r:id="rId52"/>
    <p:sldId id="308" r:id="rId53"/>
    <p:sldId id="309" r:id="rId54"/>
    <p:sldId id="310" r:id="rId55"/>
    <p:sldId id="311" r:id="rId56"/>
    <p:sldId id="312" r:id="rId57"/>
    <p:sldId id="313" r:id="rId58"/>
    <p:sldId id="314" r:id="rId59"/>
    <p:sldId id="315" r:id="rId60"/>
    <p:sldId id="316" r:id="rId61"/>
    <p:sldId id="317" r:id="rId62"/>
    <p:sldId id="318" r:id="rId63"/>
    <p:sldId id="319" r:id="rId64"/>
    <p:sldId id="320" r:id="rId65"/>
    <p:sldId id="321" r:id="rId66"/>
    <p:sldId id="322" r:id="rId67"/>
    <p:sldId id="323" r:id="rId68"/>
    <p:sldId id="324" r:id="rId6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" Type="http://schemas.openxmlformats.org/officeDocument/2006/relationships/slide" Target="slides/slide6.xml"/><Relationship Id="rId71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09.11.2016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09.11.2016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09.11.2016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09.11.2016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09.11.2016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09.11.2016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09.11.2016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09.11.2016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09.11.2016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09.11.2016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09.11.2016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09.11.2016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1538" y="359898"/>
            <a:ext cx="7767662" cy="1472184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Тема 4: «Советская денежная система»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71538" y="1928802"/>
            <a:ext cx="7643866" cy="4429156"/>
          </a:xfrm>
        </p:spPr>
        <p:txBody>
          <a:bodyPr>
            <a:noAutofit/>
          </a:bodyPr>
          <a:lstStyle/>
          <a:p>
            <a:pPr marL="541782" lvl="0" indent="-514350">
              <a:buFont typeface="+mj-lt"/>
              <a:buAutoNum type="arabicPeriod"/>
            </a:pPr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Мероприятия советской власти по стабилизации денежного обращения</a:t>
            </a:r>
          </a:p>
          <a:p>
            <a:pPr marL="541782" lvl="0" indent="-514350">
              <a:buFont typeface="+mj-lt"/>
              <a:buAutoNum type="arabicPeriod"/>
            </a:pPr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Денежное обращение в период военного коммунизма</a:t>
            </a:r>
          </a:p>
          <a:p>
            <a:pPr marL="541782" lvl="0" indent="-514350">
              <a:buFont typeface="+mj-lt"/>
              <a:buAutoNum type="arabicPeriod"/>
            </a:pPr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Денежная реформа 1922-24 годов</a:t>
            </a:r>
          </a:p>
          <a:p>
            <a:pPr marL="541782" lvl="0" indent="-514350">
              <a:buFont typeface="+mj-lt"/>
              <a:buAutoNum type="arabicPeriod"/>
            </a:pPr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Денежное обращение в период формирования индустриальной системы</a:t>
            </a:r>
          </a:p>
          <a:p>
            <a:pPr marL="541782" lvl="0" indent="-514350">
              <a:buFont typeface="+mj-lt"/>
              <a:buAutoNum type="arabicPeriod"/>
            </a:pPr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Денежная реформа 1947 года</a:t>
            </a:r>
          </a:p>
          <a:p>
            <a:pPr marL="541782" lvl="0" indent="-514350">
              <a:buFont typeface="+mj-lt"/>
              <a:buAutoNum type="arabicPeriod"/>
            </a:pPr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Меры по стабилизации денежного обращения в «хрущевский» период</a:t>
            </a:r>
          </a:p>
          <a:p>
            <a:pPr marL="541782" lvl="0" indent="-514350">
              <a:buFont typeface="+mj-lt"/>
              <a:buAutoNum type="arabicPeriod"/>
            </a:pPr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Денежное обращение 70-х и начала 80-х годов </a:t>
            </a:r>
            <a:r>
              <a:rPr lang="en-US" sz="24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XX</a:t>
            </a:r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в.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142976" y="274320"/>
            <a:ext cx="7790712" cy="5583572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В результате революции и последовавшей гражданской войны, иностранной военной интервенции рубль как российская общенациональная денежная единица перестал существовать как по форме, раздробившись на множество разновидностей и новообразований.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5797886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В период гражданской войны на территории бывшего Российского государства одновременно обращалось около 200 видов различных денежных знаков, выпущенных разными властями.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274320"/>
            <a:ext cx="7862150" cy="6083638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Революционные действия Советской власти по разрушению механизмов банковского, коммерческого и государственного кредитов повлекли дальнейшее разбухание денежной массы и рост инфляции.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214414" y="1500174"/>
          <a:ext cx="7572429" cy="3154830"/>
        </p:xfrm>
        <a:graphic>
          <a:graphicData uri="http://schemas.openxmlformats.org/drawingml/2006/table">
            <a:tbl>
              <a:tblPr/>
              <a:tblGrid>
                <a:gridCol w="2367792"/>
                <a:gridCol w="1087752"/>
                <a:gridCol w="851214"/>
                <a:gridCol w="1088557"/>
                <a:gridCol w="1088557"/>
                <a:gridCol w="1088557"/>
              </a:tblGrid>
              <a:tr h="4732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Показатели </a:t>
                      </a:r>
                      <a:endParaRPr lang="ru-RU" sz="1800" dirty="0">
                        <a:solidFill>
                          <a:schemeClr val="accent5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1916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1917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1918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accent5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1919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accent5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1920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32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Государственные расходы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18,1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27,9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46,7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215,4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1215,2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887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Покрытие расходов: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-налогами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-прочими доходами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-займами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-эмиссией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solidFill>
                          <a:schemeClr val="accent5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accent5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2,2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accent5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2,1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accent5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10,3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accent5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3,5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chemeClr val="accent5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1,9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1,9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7,5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16,4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chemeClr val="accent5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1,8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13,7*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31,2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chemeClr val="accent5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7,2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41,8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166,4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chemeClr val="accent5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0,4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159,2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1055,6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32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accent5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Доля эмиссии, 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accent5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accent5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accent5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accent5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071538" y="500042"/>
            <a:ext cx="764386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Таблица 1- Финансирование государственных расходов России и РСФСР, млрд. руб.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214414" y="5357826"/>
            <a:ext cx="75724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085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*включая чрезвычайную революционную контрибуцию на сумму 10 млрд. руб.</a:t>
            </a:r>
            <a:endParaRPr lang="ru-RU" sz="105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5085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Источник: Дьяченко В.П. Советские финансы в первой фазе развития социалистического государства. - М., 1947, с.31-33,123-124,186-187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928670"/>
            <a:ext cx="7640956" cy="5357850"/>
          </a:xfrm>
        </p:spPr>
        <p:txBody>
          <a:bodyPr>
            <a:no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Экономическая политика советского правительства была нацелена на ликвидацию рыночных отношений и замену их уравнительно-распределительной системой. Совпавшая по времени с гражданской войной и иностранной интервенцией, эта политика получила известность под названием «военного коммунизма». 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274320"/>
            <a:ext cx="7862150" cy="6012200"/>
          </a:xfrm>
        </p:spPr>
        <p:txBody>
          <a:bodyPr>
            <a:no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Идеологическим обеспечением политики военного коммунизма послужила Программа РКП (б), принятая в марте 1919 года. В ней была сформулирована задача: «Опираясь на национализацию банков, РКП стремится к проведению ряда мер, расширяющих область безденежного расчета и подготавливающих уничтожение денег».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071538" y="142852"/>
            <a:ext cx="7858180" cy="1571636"/>
          </a:xfrm>
        </p:spPr>
        <p:txBody>
          <a:bodyPr>
            <a:no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Меры по ликвидации рынка и замене товарно-денежных отношений централизованным государственным учетом и распределением предусматривали: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1000100" y="2357430"/>
            <a:ext cx="7498080" cy="3786214"/>
          </a:xfrm>
        </p:spPr>
        <p:txBody>
          <a:bodyPr>
            <a:norm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введение продразверстки на зерно и все другие сельскохозяйственные продукты; 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национализацию внутренней торговли; 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установление трудовой повинности; 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реквизицию и конфискацию ценностей.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142976" y="274320"/>
            <a:ext cx="7790712" cy="5869324"/>
          </a:xfrm>
        </p:spPr>
        <p:txBody>
          <a:bodyPr>
            <a:no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По мере натурализации хозяйства свертывалось значение денег и кредита. Национализированные предприятия были переведены на бюджетное финансирование. Своеобразным апофеозом «демонетизации» и натурализации хозяйства стал декрет СНК от 19 января 1920 года «Об упразднении Народного банка». В 1920 году народный банк упразднен, а его активы и пассивы переданы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Наркомфину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5940762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Купюры, выпущенные в обращение, официально именовались не денежными, а расчетными знаками. Формальный контроль над их выпуском в виде установления санкционированного потолка эмиссии был отменен с мая 1919 года. 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000101" y="1142984"/>
          <a:ext cx="7929617" cy="4389120"/>
        </p:xfrm>
        <a:graphic>
          <a:graphicData uri="http://schemas.openxmlformats.org/drawingml/2006/table">
            <a:tbl>
              <a:tblPr/>
              <a:tblGrid>
                <a:gridCol w="2571767"/>
                <a:gridCol w="1071570"/>
                <a:gridCol w="1071570"/>
                <a:gridCol w="1071570"/>
                <a:gridCol w="1071570"/>
                <a:gridCol w="1071570"/>
              </a:tblGrid>
              <a:tr h="364077">
                <a:tc>
                  <a:txBody>
                    <a:bodyPr/>
                    <a:lstStyle/>
                    <a:p>
                      <a:pPr indent="2159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Показатели </a:t>
                      </a:r>
                      <a:endParaRPr lang="ru-RU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159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Окт.1917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159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Дек.1918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159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Дек.1919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159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Дек.1920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159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Июнь 1921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3178">
                <a:tc>
                  <a:txBody>
                    <a:bodyPr/>
                    <a:lstStyle/>
                    <a:p>
                      <a:pPr indent="2159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Денежная масса в обращении (млрд. руб.)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159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19,6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159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61,3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159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225,0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159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1168,6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159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2347,2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843">
                <a:tc>
                  <a:txBody>
                    <a:bodyPr/>
                    <a:lstStyle/>
                    <a:p>
                      <a:pPr indent="2159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Октябрь 1917 г.=1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159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159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159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159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159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9943">
                <a:tc>
                  <a:txBody>
                    <a:bodyPr/>
                    <a:lstStyle/>
                    <a:p>
                      <a:pPr indent="2159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Млн.руб. в ценах 1913 года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159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1919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159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374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159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159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159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7949">
                <a:tc>
                  <a:txBody>
                    <a:bodyPr/>
                    <a:lstStyle/>
                    <a:p>
                      <a:pPr indent="2159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Объем бумажной эмиссии за месяц (млрд. руб.)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159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159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159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159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173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159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225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4077">
                <a:tc>
                  <a:txBody>
                    <a:bodyPr/>
                    <a:lstStyle/>
                    <a:p>
                      <a:pPr indent="2159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Млн.руб. в ценах 1913 года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159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196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159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159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159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159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9686">
                <a:tc>
                  <a:txBody>
                    <a:bodyPr/>
                    <a:lstStyle/>
                    <a:p>
                      <a:pPr indent="2159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Индекс розничных цен:</a:t>
                      </a:r>
                    </a:p>
                    <a:p>
                      <a:pPr indent="2159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-к уровню 1913 года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159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10,2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159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164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159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2420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159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16800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159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80700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4077">
                <a:tc>
                  <a:txBody>
                    <a:bodyPr/>
                    <a:lstStyle/>
                    <a:p>
                      <a:pPr indent="2159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-к уровню октября 1917 года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159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159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159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237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159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1647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159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7911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785786" y="285728"/>
            <a:ext cx="806502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Таблица 2 - Военный коммунизм и денежное обращение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571604" y="5929330"/>
            <a:ext cx="64294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085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Источник: Наше денежное обращение. С.165-167, 248</a:t>
            </a:r>
            <a:endParaRPr lang="ru-RU" sz="105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071538" y="2214554"/>
            <a:ext cx="7712394" cy="2000256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1. Мероприятия советской власти по стабилизации денежного обращения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4414" y="274320"/>
            <a:ext cx="7719274" cy="5369258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Военный коммунизм продержался три года, но денежная система была разрушена практически до основания. Советская власть выжила, но произошла бюрократизация экономики, что лишало производителей всякой инициативы.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2976" y="3000372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3. Денежная 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реформа 1922-1924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годов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6012200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Стабилизация денег в СССР проходила в условиях кредитной блокады. Декретом ВЦИК Советов рабочих, солдатских и крестьянских депутатов СССР впервые был заявлен отказ от займов царского и Временного правительства.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6226514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Советское государство должно было осуществлять стабилизацию денег, рассчитывая только на внутренние ресурсы. В марте 1921 года было принято решение перехода от политики военного коммунизма, которая оказалась не эффективной, к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НЭПу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071538" y="274638"/>
            <a:ext cx="7862150" cy="1725602"/>
          </a:xfrm>
        </p:spPr>
        <p:txBody>
          <a:bodyPr>
            <a:no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Новая экономическая политика (НЭП) предполагала следующие изменения в экономической политике государства: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1142976" y="2786058"/>
            <a:ext cx="7790712" cy="3462342"/>
          </a:xfrm>
        </p:spPr>
        <p:txBody>
          <a:bodyPr>
            <a:normAutofit/>
          </a:bodyPr>
          <a:lstStyle/>
          <a:p>
            <a:pPr lvl="0"/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восстановление товарно-денежных отношений;</a:t>
            </a:r>
          </a:p>
          <a:p>
            <a:pPr lvl="0"/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замена продразверстки продналогом;</a:t>
            </a:r>
          </a:p>
          <a:p>
            <a:pPr lvl="0"/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денатурализация хозяйственных отношений.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5655010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Осуществить эти мероприятия можно было только при наличии устойчивого денежного обращения. Развитие рыночных структур настоятельно требовало всеобщий денежный эквивалент, всеобщее средство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обмениваемости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и средство платежа, всеобщее средство сохранения ценности. 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2976" y="274320"/>
            <a:ext cx="7790712" cy="5869324"/>
          </a:xfrm>
        </p:spPr>
        <p:txBody>
          <a:bodyPr>
            <a:norm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Для подготовки и реализации денежной реформы были привлечены старые высокопрофессиональные специалисты денежно-кредитной сферы. 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Экономических предпосылок для стабилизации рубля в стране не было, т. к. значительным был дефицит бюджета и в 1921 году был неурожай. Поэтому была принята программа по созданию предпосылок для проведения денежной реформы и укрепления рубля.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214414" y="274638"/>
            <a:ext cx="7719274" cy="1011222"/>
          </a:xfrm>
        </p:spPr>
        <p:txBody>
          <a:bodyPr>
            <a:no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Процесс подготовки и практического проведения преобразований включал 3 этапа: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1071538" y="2786058"/>
            <a:ext cx="7862150" cy="3462342"/>
          </a:xfrm>
        </p:spPr>
        <p:txBody>
          <a:bodyPr/>
          <a:lstStyle/>
          <a:p>
            <a:pPr marL="596646" indent="-514350">
              <a:buFont typeface="+mj-lt"/>
              <a:buAutoNum type="arabicPeriod"/>
            </a:pP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подготовительные мероприятия;</a:t>
            </a:r>
          </a:p>
          <a:p>
            <a:pPr marL="596646" indent="-514350">
              <a:buFont typeface="+mj-lt"/>
              <a:buAutoNum type="arabicPeriod"/>
            </a:pP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существовало параллельное обращение </a:t>
            </a:r>
            <a:r>
              <a:rPr lang="ru-RU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совзнаков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с новой валютой;</a:t>
            </a:r>
          </a:p>
          <a:p>
            <a:pPr marL="596646" indent="-514350">
              <a:buFont typeface="+mj-lt"/>
              <a:buAutoNum type="arabicPeriod"/>
            </a:pP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произведен обмен старых денег на червонные деньги.</a:t>
            </a:r>
            <a:endParaRPr lang="ru-RU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274638"/>
            <a:ext cx="7933588" cy="1143000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 подготовительном этапе предполагалось осуществить следующие мероприятия:</a:t>
            </a:r>
            <a:endParaRPr lang="ru-RU" sz="3200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85852" y="2357430"/>
            <a:ext cx="7647836" cy="3890970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снизить дефицит бюджета;</a:t>
            </a:r>
          </a:p>
          <a:p>
            <a:pPr lvl="0"/>
            <a:r>
              <a:rPr lang="ru-RU" sz="28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увеличить товарообмен в стране;</a:t>
            </a:r>
          </a:p>
          <a:p>
            <a:r>
              <a:rPr lang="ru-RU" sz="28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провести две деноминации;</a:t>
            </a:r>
          </a:p>
          <a:p>
            <a:r>
              <a:rPr lang="ru-RU" sz="28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восстановить золотое обеспечение денег;</a:t>
            </a:r>
          </a:p>
          <a:p>
            <a:r>
              <a:rPr lang="ru-RU" sz="28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воссоздать кредитную систему;</a:t>
            </a:r>
          </a:p>
          <a:p>
            <a:r>
              <a:rPr lang="ru-RU" sz="28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стабилизировать валютно-кредитные отношения СССР с другими странами.</a:t>
            </a:r>
            <a:endParaRPr lang="ru-RU" sz="2800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142976" y="274320"/>
            <a:ext cx="7790712" cy="6369390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В соответствии с декретом СНК от 11 октября 1922 года Государственный банк выпустил банкноты достоинством 1, 2, 3, 5, 10, 25, 50 червонцев. Золотое содержание червонца было установлено в 7,74234 г. чистого золота, т.е. приравнивалось к золотому содержанию старой дореволюционной десятирублевой золотой монеты. 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6226514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области денежного хозяйства власть Советов обозначила первоочередную задачу: использовать товарно-денежные отношения под контролем государства для восстановления разрушенной войной экономики и добиться укрепления денежного обращения, стабилизации рубля.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6155076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Выпуск червонцев осуществлялся на кредитной основе, строго в порядке краткосрочных операций в соответствии с потребностями оборота и не использовался для покрытия дефицита бюджета, что обеспечивало их устойчивость.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142976" y="274638"/>
            <a:ext cx="7790712" cy="1143000"/>
          </a:xfrm>
        </p:spPr>
        <p:txBody>
          <a:bodyPr>
            <a:norm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Для повышения доходности бюджета были предприняты такие меры как: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1142976" y="1785926"/>
            <a:ext cx="7640956" cy="4071966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перевод предприятий на хозрасчет; </a:t>
            </a:r>
          </a:p>
          <a:p>
            <a:r>
              <a:rPr lang="ru-RU" sz="28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восстановление местных бюджетов; </a:t>
            </a:r>
          </a:p>
          <a:p>
            <a:r>
              <a:rPr lang="ru-RU" sz="28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укрепление органов финансового контроля; введение системы налогового обложения.</a:t>
            </a:r>
          </a:p>
          <a:p>
            <a:pPr>
              <a:buNone/>
            </a:pPr>
            <a:endParaRPr lang="ru-RU" sz="2800" dirty="0" smtClean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142976" y="274320"/>
            <a:ext cx="7786742" cy="636939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</a:pPr>
            <a:r>
              <a:rPr lang="ru-RU" sz="32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Большой спрос на червонцы в городе не позволял внедрить их в оборот деревни.</a:t>
            </a:r>
            <a:br>
              <a:rPr lang="ru-RU" sz="32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 условиях обесценения бумажных денег среди населения были размещены три натуральных и два в золотом исчислении займа. В 1922 году был выпущен хлебный заем.</a:t>
            </a:r>
            <a:br>
              <a:rPr lang="ru-RU" sz="32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Облигации натуральных займов принимались от крестьян в уплату продналога, что делало их привлекательными для крестьян и способствовало постепенному переходу от натуральных налогов к денежным.</a:t>
            </a:r>
            <a:r>
              <a:rPr lang="ru-RU" sz="32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В целях выполнения поставленных задач было проведено четыре мероприятия: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1214414" y="1500174"/>
            <a:ext cx="7498080" cy="4800600"/>
          </a:xfrm>
        </p:spPr>
        <p:txBody>
          <a:bodyPr>
            <a:normAutofit fontScale="77500" lnSpcReduction="20000"/>
          </a:bodyPr>
          <a:lstStyle/>
          <a:p>
            <a:pPr marL="596646" indent="-514350">
              <a:buFont typeface="+mj-lt"/>
              <a:buAutoNum type="arabicParenR"/>
            </a:pP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 качестве разменного средства для червонцев 5 февраля 1924 г. были выпущены казначейские билеты 1, 3, 5 рублей, которые в первое время частично использовались для покрытия бюджетного дефицита;</a:t>
            </a:r>
          </a:p>
          <a:p>
            <a:pPr marL="596646" indent="-514350">
              <a:buFont typeface="+mj-lt"/>
              <a:buAutoNum type="arabicParenR"/>
            </a:pP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14 февраля 1924 г. - запрет печатания и выпуска </a:t>
            </a:r>
            <a:r>
              <a:rPr lang="ru-RU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совзнаков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стоимость которых не обозначена в твердой валюте;</a:t>
            </a:r>
          </a:p>
          <a:p>
            <a:pPr marL="596646" indent="-514350">
              <a:buFont typeface="+mj-lt"/>
              <a:buAutoNum type="arabicParenR"/>
            </a:pP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22 февраля 1924 г. - предусмотрена чеканка и выпуск серебряных и медных монет советского образца;</a:t>
            </a:r>
          </a:p>
          <a:p>
            <a:pPr marL="596646" indent="-514350">
              <a:buFont typeface="+mj-lt"/>
              <a:buAutoNum type="arabicParenR"/>
            </a:pP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7 марта 1924 г. - изъятие из обращения </a:t>
            </a:r>
            <a:r>
              <a:rPr lang="ru-RU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совзнаков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путем их выкупа по курсу 1 руб. золотом за 50 тыс. денежных знаков образца 1923 года.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274638"/>
            <a:ext cx="7933588" cy="1143000"/>
          </a:xfrm>
        </p:spPr>
        <p:txBody>
          <a:bodyPr>
            <a:normAutofit fontScale="90000"/>
          </a:bodyPr>
          <a:lstStyle/>
          <a:p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Отличие денежной реформы 1922-24 гг. в СССР от реформ европейских стран, проводившихся после первой мировой войны: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00" y="1571612"/>
            <a:ext cx="7933588" cy="4462474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ru-RU" sz="28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проведение в короткие сроки без использования внешнего займа и при небольшом запасе золота;</a:t>
            </a:r>
          </a:p>
          <a:p>
            <a:pPr lvl="0"/>
            <a:r>
              <a:rPr lang="ru-RU" sz="28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отсутствие внешней государственной задолженности (после революции советская республика отказалась платить по внешним долгам имперской России);</a:t>
            </a:r>
          </a:p>
          <a:p>
            <a:pPr lvl="0"/>
            <a:r>
              <a:rPr lang="ru-RU" sz="28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централизация командных высот в области производства и обращения в руках государства.</a:t>
            </a:r>
          </a:p>
          <a:p>
            <a:pPr marL="0" lvl="0" indent="0" algn="just">
              <a:buNone/>
            </a:pPr>
            <a:endParaRPr lang="ru-RU" sz="2800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>
              <a:buNone/>
            </a:pPr>
            <a:r>
              <a:rPr lang="ru-RU" sz="28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Значение денежной реформы заключалось в создании устойчивой денежной системы, что положительно сказалось на всех отраслях народного хозяйства. 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214414" y="2357430"/>
            <a:ext cx="7426642" cy="1785942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4. Денежное обращение в период формирования индустриальной системы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5869324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этот период денежное обращение опиралось на устойчивый червонец. Госбанк СССР эмитировал червонцы под золото - валютные резервы и учтенные векселя предприятий. На внутренних и международных биржах червонец котировался по отношению к иностранной валюте и к золоту.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4414" y="274320"/>
            <a:ext cx="7719274" cy="6012200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На товарных биржах действовали фондовые отделы, где свободно покупались и продавались: иностранная валюта, золото, облигации государственных займов, краткосрочные обязательства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Центрокассы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Наркомфина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, призванные выравнивать доходы и расходы бюджета.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2976" y="274320"/>
            <a:ext cx="7790712" cy="6226514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Вплоть до 1925 года червонец оставался устойчивым, для поддержания его курса не требовалось больших затрат валютных ценностей. Однако ошибки, допущенные в экономической политике, обусловили отрыв червонца от его валютного паритета, что привело к понижению курса червонца на внутреннем рынке.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274320"/>
            <a:ext cx="7862150" cy="6297952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В 1927 году Комитет по делам банков был передан в ведение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Наркомфина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, что по существу означало изменение ориентиров в области денежно-кредитной политики, поскольку общее руководство деятельностью кредитной системы было закреплено за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Наркомфином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, а оперативное руководство - за Госбанком.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071538" y="274638"/>
            <a:ext cx="7862150" cy="114300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Для выполнения этой задачи были намечены следующие мероприятия: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1142976" y="1571612"/>
            <a:ext cx="7715304" cy="4929222"/>
          </a:xfrm>
        </p:spPr>
        <p:txBody>
          <a:bodyPr>
            <a:normAutofit fontScale="85000" lnSpcReduction="10000"/>
          </a:bodyPr>
          <a:lstStyle/>
          <a:p>
            <a:pPr lvl="0"/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организация торговли с деревней;</a:t>
            </a:r>
          </a:p>
          <a:p>
            <a:pPr lvl="0"/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регулирование рынка и товарных цен;</a:t>
            </a:r>
          </a:p>
          <a:p>
            <a:pPr lvl="0"/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борьба со спекуляцией дефицитными товарами;</a:t>
            </a:r>
          </a:p>
          <a:p>
            <a:pPr lvl="0"/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экономное использование государственных средств;</a:t>
            </a:r>
          </a:p>
          <a:p>
            <a:pPr lvl="0"/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сокращение выпуска и расходования наличных денег;</a:t>
            </a:r>
          </a:p>
          <a:p>
            <a:pPr lvl="0"/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развитие безналичных расчетов предприятий через Народный банк РСФСР;</a:t>
            </a:r>
          </a:p>
          <a:p>
            <a:pPr lvl="0"/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финансовая централизация;</a:t>
            </a:r>
          </a:p>
          <a:p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выпуск новых денег.</a:t>
            </a:r>
            <a:endParaRPr lang="ru-RU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6155076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1927 году началось постепенное упразднение касс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Наркомфина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а в августе 1928 года в Госбанке СССР было создано управление по кассовому исполнению государственного бюджета. Госбанк превратился в кассира правительства.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000100" y="857235"/>
          <a:ext cx="7715304" cy="5715040"/>
        </p:xfrm>
        <a:graphic>
          <a:graphicData uri="http://schemas.openxmlformats.org/drawingml/2006/table">
            <a:tbl>
              <a:tblPr/>
              <a:tblGrid>
                <a:gridCol w="3528129"/>
                <a:gridCol w="4187175"/>
              </a:tblGrid>
              <a:tr h="27214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приход</a:t>
                      </a:r>
                      <a:endParaRPr lang="ru-RU" sz="160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902" marR="409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расход</a:t>
                      </a:r>
                      <a:endParaRPr lang="ru-RU" sz="1600">
                        <a:solidFill>
                          <a:schemeClr val="accent5">
                            <a:lumMod val="50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902" marR="409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21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выручка от реализации товаров</a:t>
                      </a:r>
                      <a:endParaRPr lang="ru-RU" sz="160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902" marR="409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выплаты заработной платы</a:t>
                      </a:r>
                      <a:endParaRPr lang="ru-RU" sz="160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902" marR="409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21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налоги и сборы</a:t>
                      </a:r>
                      <a:endParaRPr lang="ru-RU" sz="160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902" marR="409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оплата труда в колхозах</a:t>
                      </a:r>
                      <a:endParaRPr lang="ru-RU" sz="160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902" marR="409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21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доходы по займам</a:t>
                      </a:r>
                      <a:endParaRPr lang="ru-RU" sz="1600">
                        <a:solidFill>
                          <a:schemeClr val="accent5">
                            <a:lumMod val="50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902" marR="409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лесозаготовки и сплав</a:t>
                      </a:r>
                      <a:endParaRPr lang="ru-RU" sz="160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902" marR="409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428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возврат ссуд по сельскохозяйственному кредиту</a:t>
                      </a:r>
                      <a:endParaRPr lang="ru-RU" sz="1600">
                        <a:solidFill>
                          <a:schemeClr val="accent5">
                            <a:lumMod val="50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902" marR="409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сельскохозяйственные заготовки</a:t>
                      </a:r>
                      <a:endParaRPr lang="ru-RU" sz="160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902" marR="409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21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расчеты со сберкассами</a:t>
                      </a:r>
                      <a:endParaRPr lang="ru-RU" sz="160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902" marR="409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прочие заготовки</a:t>
                      </a:r>
                      <a:endParaRPr lang="ru-RU" sz="160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902" marR="409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428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паи и вклады потребительской кооперации</a:t>
                      </a:r>
                      <a:endParaRPr lang="ru-RU" sz="1600">
                        <a:solidFill>
                          <a:schemeClr val="accent5">
                            <a:lumMod val="50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902" marR="409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хозяйственно-операционные заготовки</a:t>
                      </a:r>
                      <a:endParaRPr lang="ru-RU" sz="160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902" marR="409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428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выручка кустарно-промысловой и жилищной кооперации</a:t>
                      </a:r>
                      <a:endParaRPr lang="ru-RU" sz="1600">
                        <a:solidFill>
                          <a:schemeClr val="accent5">
                            <a:lumMod val="50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902" marR="409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выдача сельскохозяйственных ссуд наличными деньгами</a:t>
                      </a:r>
                      <a:endParaRPr lang="ru-RU" sz="160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902" marR="409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21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коммунальные доходы</a:t>
                      </a:r>
                      <a:endParaRPr lang="ru-RU" sz="1600">
                        <a:solidFill>
                          <a:schemeClr val="accent5">
                            <a:lumMod val="50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902" marR="409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расходы по займам</a:t>
                      </a:r>
                      <a:endParaRPr lang="ru-RU" sz="160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902" marR="409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21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доходы от местного транспорта</a:t>
                      </a:r>
                      <a:endParaRPr lang="ru-RU" sz="1600">
                        <a:solidFill>
                          <a:schemeClr val="accent5">
                            <a:lumMod val="50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902" marR="409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выплаты страховых премий</a:t>
                      </a:r>
                      <a:endParaRPr lang="ru-RU" sz="160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902" marR="409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428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квартплата</a:t>
                      </a:r>
                      <a:endParaRPr lang="ru-RU" sz="1600">
                        <a:solidFill>
                          <a:schemeClr val="accent5">
                            <a:lumMod val="50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902" marR="409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выплаты пособий по социальному страхованию</a:t>
                      </a:r>
                      <a:endParaRPr lang="ru-RU" sz="160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902" marR="409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21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выручка ж.д. и водного транспорта</a:t>
                      </a:r>
                      <a:endParaRPr lang="ru-RU" sz="1600">
                        <a:solidFill>
                          <a:schemeClr val="accent5">
                            <a:lumMod val="50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902" marR="409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расчеты со сберегательными кассами</a:t>
                      </a:r>
                      <a:endParaRPr lang="ru-RU" sz="160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902" marR="409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21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расчеты с органами связи</a:t>
                      </a:r>
                      <a:endParaRPr lang="ru-RU" sz="1600">
                        <a:solidFill>
                          <a:schemeClr val="accent5">
                            <a:lumMod val="50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902" marR="409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расчеты с органами связи</a:t>
                      </a:r>
                      <a:endParaRPr lang="ru-RU" sz="160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902" marR="409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21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прочие поступления</a:t>
                      </a:r>
                      <a:endParaRPr lang="ru-RU" sz="1600">
                        <a:solidFill>
                          <a:schemeClr val="accent5">
                            <a:lumMod val="50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902" marR="409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прочие расходы</a:t>
                      </a:r>
                      <a:endParaRPr lang="ru-RU" sz="160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902" marR="409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21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переводы полученные</a:t>
                      </a:r>
                      <a:endParaRPr lang="ru-RU" sz="1600">
                        <a:solidFill>
                          <a:schemeClr val="accent5">
                            <a:lumMod val="50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902" marR="409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переводы выплаченные</a:t>
                      </a:r>
                      <a:endParaRPr lang="ru-RU" sz="160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902" marR="409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428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остаток кассы на начало операционного дня</a:t>
                      </a:r>
                      <a:endParaRPr lang="ru-RU" sz="1600">
                        <a:solidFill>
                          <a:schemeClr val="accent5">
                            <a:lumMod val="50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902" marR="409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остаток кассы на конец планируемого периода</a:t>
                      </a:r>
                      <a:endParaRPr lang="ru-RU" sz="160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902" marR="409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500166" y="214290"/>
            <a:ext cx="642942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Таблица 3 - Схема статей кассового плана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274320"/>
            <a:ext cx="7862150" cy="6226514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В 1938 году в Правлении Госбанка было организовано Управление кассовых операций, а кассовый план становился директивой в области денежного обращения. Он стал утверждаться правительством вместе с другими народнохозяйственными планами.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4414" y="274320"/>
            <a:ext cx="7719274" cy="6226514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Все учреждения Госбанка получали твердые задания на изъятие денег из обращения с последующим их перечислением в резервные фонды, а также твердые лимиты остатка наличных денег в оборотной кассе. Суммы денежной наличности, превышающие эти лимиты, к концу дня переводились в резервные фонды.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357430"/>
            <a:ext cx="7498080" cy="1143008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5. Денежная реформа 1947 года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5440696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Целью проведения денежной реформы являлось восстановление полноценного рубля и переход от карточной системы к торговле.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071538" y="357166"/>
            <a:ext cx="7498080" cy="582594"/>
          </a:xfrm>
        </p:spPr>
        <p:txBody>
          <a:bodyPr>
            <a:norm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Предпосылки денежной реформы: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928662" y="1000108"/>
            <a:ext cx="7929618" cy="5715040"/>
          </a:xfrm>
        </p:spPr>
        <p:txBody>
          <a:bodyPr>
            <a:noAutofit/>
          </a:bodyPr>
          <a:lstStyle/>
          <a:p>
            <a:r>
              <a:rPr lang="ru-RU" sz="22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промышленность достигла довоенного объема производства;</a:t>
            </a:r>
          </a:p>
          <a:p>
            <a:pPr lvl="0"/>
            <a:r>
              <a:rPr lang="ru-RU" sz="22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ликвидирован бюджетный дефицит;</a:t>
            </a:r>
          </a:p>
          <a:p>
            <a:pPr lvl="0"/>
            <a:r>
              <a:rPr lang="ru-RU" sz="22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отменена карточная система и осуществлен переход к торговле товарами и услугами;</a:t>
            </a:r>
          </a:p>
          <a:p>
            <a:pPr lvl="0"/>
            <a:r>
              <a:rPr lang="ru-RU" sz="22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произведен обмен старых денег на новые деньги в течение двух недель по курсу 10 : 1;</a:t>
            </a:r>
          </a:p>
          <a:p>
            <a:r>
              <a:rPr lang="ru-RU" sz="22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осуществлена переоценка вкладов;</a:t>
            </a:r>
          </a:p>
          <a:p>
            <a:r>
              <a:rPr lang="ru-RU" sz="22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все займы были пересчитаны и объединены в один;</a:t>
            </a:r>
          </a:p>
          <a:p>
            <a:pPr lvl="0"/>
            <a:r>
              <a:rPr lang="ru-RU" sz="22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 1947 года Государственный банк прекратил выпуск в обращение червонцев и стал выпускать банковские, казначейские билеты, а также разменную монету;</a:t>
            </a:r>
          </a:p>
          <a:p>
            <a:r>
              <a:rPr lang="ru-RU" sz="22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накопление товарных запасов позволило в марте 1948 года провести установление единых розничных цен;</a:t>
            </a:r>
          </a:p>
          <a:p>
            <a:r>
              <a:rPr lang="ru-RU" sz="22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определение курса рубля на базе доллара было прекращено.</a:t>
            </a:r>
            <a:endParaRPr lang="ru-RU" sz="2200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071538" y="2214554"/>
            <a:ext cx="7786742" cy="2143140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6. Меры по стабилизации денежного обращения в «хрущевский» период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5869324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 1959 года правительство стало утверждать кассовый план и эмиссионный результат как в целом по стране, так и в разрезе союзных республик. С 1960 года Госбанк стал составлять годовые расчеты кассового плана.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6083638"/>
          </a:xfrm>
        </p:spPr>
        <p:txBody>
          <a:bodyPr>
            <a:norm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В течение десятилетия после реформы 1947 года в связи с высокими темпами экономического роста значительно увеличились денежные обороты страны, размеры государственного бюджета и объем национального дохода. Исчисление велось в десятках триллионов рублей. Учитывая перспективы дальнейшего развития экономики, было принято решение о деноминации советской валюты с 1 января 1961 года.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5940762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После перехода власти к Советам в 1917 году в России с 1918-20 гг. была осуществлена модель военного коммунизма. Цель: восстановление экономики за счет концентрации всех сил. 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6369390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Осуществление данного мероприятия позволило значительно сократить денежную массу в обращении и удешевить все формы расчетов, снизить непроизводительные издержки по печатанию, перевозке и хранению денежных знаков.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6297952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Установление нового курса рубля дало возможность сопоставить мировые цены с ценами СССР, правильно определить рентабельность экспортных и импортных операций.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5852" y="1785926"/>
            <a:ext cx="7498080" cy="2286016"/>
          </a:xfrm>
        </p:spPr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7. Денежное обращение 70-х и начала 80-х годов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XX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6226514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Задача денежно-кредитной политики Госбанка СССР состояла в укреплении денежного обращения и обеспечении устойчивости советского рубля, строгом соблюдении договорной и платежной дисциплины в народном хозяйстве.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785786" y="1142981"/>
          <a:ext cx="8001055" cy="5030523"/>
        </p:xfrm>
        <a:graphic>
          <a:graphicData uri="http://schemas.openxmlformats.org/drawingml/2006/table">
            <a:tbl>
              <a:tblPr/>
              <a:tblGrid>
                <a:gridCol w="740838"/>
                <a:gridCol w="871806"/>
                <a:gridCol w="1285112"/>
                <a:gridCol w="1285112"/>
                <a:gridCol w="1376852"/>
                <a:gridCol w="1376852"/>
                <a:gridCol w="1064483"/>
              </a:tblGrid>
              <a:tr h="621931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годы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Оборот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Налич-ных</a:t>
                      </a:r>
                      <a:r>
                        <a:rPr lang="ru-RU" sz="16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денег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Поступления наличных денег в кассы Госбанка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Выдачи наличных денег из касс Госбанка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87840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От торговых </a:t>
                      </a:r>
                      <a:r>
                        <a:rPr lang="ru-RU" sz="1600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предприя-тий</a:t>
                      </a:r>
                      <a:endParaRPr lang="ru-RU" sz="160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От </a:t>
                      </a:r>
                      <a:r>
                        <a:rPr lang="ru-RU" sz="1600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предприя-тий</a:t>
                      </a:r>
                      <a:r>
                        <a:rPr lang="ru-RU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1600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оказываю-щих</a:t>
                      </a:r>
                      <a:r>
                        <a:rPr lang="ru-RU" sz="16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платные услуги населению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 выплату зарплаты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 закупку с/</a:t>
                      </a:r>
                      <a:r>
                        <a:rPr lang="ru-RU" sz="16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х</a:t>
                      </a:r>
                      <a:r>
                        <a:rPr lang="ru-RU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продукции и оплату труда колхозников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 выплату пенсий и пособий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96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1971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105,9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106,4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106,5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105,1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109,0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105,3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96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1972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112,1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112,8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112,7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110,9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114,3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115,5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96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1973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117,4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118,6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118,9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116,7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117,0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126,4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96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1974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124,0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125,8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126,3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124,2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121,3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135,6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96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1975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131,9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134,5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135,0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131,3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124,1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158,5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3289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Темп роста за 5 лет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5,7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6,1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6,2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5,6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4,4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9,6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5297" name="Rectangle 1"/>
          <p:cNvSpPr>
            <a:spLocks noChangeArrowheads="1"/>
          </p:cNvSpPr>
          <p:nvPr/>
        </p:nvSpPr>
        <p:spPr bwMode="auto">
          <a:xfrm>
            <a:off x="857224" y="285728"/>
            <a:ext cx="802700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Таблица 4 – Динамика движения кассовой наличности с 1971-75 гг.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(1970 г = 100%)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274320"/>
            <a:ext cx="7862150" cy="6226514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Эмиссионная деятельность Государственного банка осуществлялась в процессе кредитования народного хозяйства. 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Денежная политика в 1985-90 годы определяла приоритетную задачу укрепления денежного обращения и повышения покупательной способности рубля.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000100" y="274638"/>
            <a:ext cx="7933588" cy="1143000"/>
          </a:xfrm>
        </p:spPr>
        <p:txBody>
          <a:bodyPr>
            <a:no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В 70-х гг. экономика СССР столкнулась: 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857224" y="1857364"/>
            <a:ext cx="7290646" cy="3033714"/>
          </a:xfrm>
        </p:spPr>
        <p:txBody>
          <a:bodyPr/>
          <a:lstStyle/>
          <a:p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 ограниченностью ресурсов; </a:t>
            </a:r>
          </a:p>
          <a:p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 новыми социальными запросами и технологическим вызовом.</a:t>
            </a:r>
            <a:endParaRPr lang="ru-RU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071538" y="274320"/>
            <a:ext cx="7862150" cy="6012200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Были необходимы новые источники эффективности и развития, которые позволили бы обеспечить обновление советской индустриальной системы и перейти к долговременному экономическому росту.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6226514"/>
          </a:xfrm>
        </p:spPr>
        <p:txBody>
          <a:bodyPr>
            <a:norm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Поэтому со второй половины 70-х годов и особенно в 80-е годы кризис охватил большинство функциональных узлов советской экономики. 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Потребительские отрасли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стагнировали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из-за приоритетного положения ВПК и сырьевых отраслей. Это блокировало повышение качества жизни, породило дефицит товаров и услуг.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Такая ситуация породила разрыв интересов населения и государства. 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6155076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Возникший дисбаланс экономики пытались регулировать административно-распределительными методами через сводный финансовый баланс, государственный бюджет, кредитный план, финансовые планы предприятий и министерств.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2976" y="2786058"/>
            <a:ext cx="7498080" cy="1143000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2. Денежное обращение в период военного коммунизма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274320"/>
            <a:ext cx="7933588" cy="6369390"/>
          </a:xfrm>
        </p:spPr>
        <p:txBody>
          <a:bodyPr>
            <a:norm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Главным инструментом регулирования денежного обращения продолжают оставаться годовые и квартальные расчеты кассового плана. Они устанавливают соотношение между поступлением денег и предстоящими выплатами, отражают возможности удовлетворения потребности в кассовой наличности. Эмиссионный результат определялся состоянием сальдо кассового плана.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5583572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Следующим рычагом денежной политики советского государства являлся контроль над мерой труда и мерой потребления.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071538" y="0"/>
            <a:ext cx="8072462" cy="1571604"/>
          </a:xfrm>
        </p:spPr>
        <p:txBody>
          <a:bodyPr>
            <a:norm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Советское правительство и Государственный банк поставили задачи: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1142976" y="1447800"/>
            <a:ext cx="7790712" cy="4800600"/>
          </a:xfrm>
        </p:spPr>
        <p:txBody>
          <a:bodyPr>
            <a:normAutofit lnSpcReduction="10000"/>
          </a:bodyPr>
          <a:lstStyle/>
          <a:p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обеспечить правильное соотношение в оплате труда, добиться устранения уравниловки и роста производительности труда; </a:t>
            </a:r>
          </a:p>
          <a:p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достигнуть сбалансированности между денежными доходами и товарами, услугами; </a:t>
            </a:r>
          </a:p>
          <a:p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устранить дефицит товаров, установив соответствие между спросом и предложением на товары и услуги.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6083638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Важным рычагом регулирования денежного обращения становится контроль расходования фонда заработной платы. Механизма контроля за годы 9-11 пятилеток совершенствовался.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Не давали успеха меры по рациональной организации денежного обращения: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1500166" y="2500306"/>
            <a:ext cx="7433522" cy="3748094"/>
          </a:xfrm>
        </p:spPr>
        <p:txBody>
          <a:bodyPr/>
          <a:lstStyle/>
          <a:p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централизация кассовых ресурсов в банке; </a:t>
            </a:r>
          </a:p>
          <a:p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обязательное хранение денег на счете в банке и расходование наличности в пределах установленных сумм.</a:t>
            </a:r>
            <a:endParaRPr lang="ru-RU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274638"/>
            <a:ext cx="7862150" cy="1582726"/>
          </a:xfrm>
        </p:spPr>
        <p:txBody>
          <a:bodyPr>
            <a:no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Рост доходов населения пытались трансформировать в сбережения. Поэтому система сберегательных касс развивает новые услуги: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42976" y="2071678"/>
            <a:ext cx="7790712" cy="4176722"/>
          </a:xfrm>
        </p:spPr>
        <p:txBody>
          <a:bodyPr>
            <a:normAutofit lnSpcReduction="10000"/>
          </a:bodyPr>
          <a:lstStyle/>
          <a:p>
            <a:pPr lvl="0"/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Выплата заработной платы через сбербанк</a:t>
            </a:r>
          </a:p>
          <a:p>
            <a:pPr lvl="0"/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Развитие безналичных расчетов населения</a:t>
            </a:r>
          </a:p>
          <a:p>
            <a:pPr lvl="0"/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Новые формы безналичных платежей</a:t>
            </a:r>
          </a:p>
          <a:p>
            <a:pPr lvl="0"/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Услуги по переводу средств</a:t>
            </a:r>
          </a:p>
          <a:p>
            <a:pPr lvl="0"/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 хранению облигаций госзайма</a:t>
            </a:r>
          </a:p>
          <a:p>
            <a:pPr lvl="0"/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Развитие кредитования населения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6083638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Желаемого результата административные меры денежно-кредитного регулирования не принесли, диспропорции продолжали нарастать, а покупательная способность рубля падать.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2976" y="274320"/>
            <a:ext cx="7790712" cy="6155076"/>
          </a:xfrm>
        </p:spPr>
        <p:txBody>
          <a:bodyPr>
            <a:no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Автоматизм кредитования, разрешение предприятиям самостоятельно использовать часть средств обусловили рост денежной наличности, не обеспеченной товарами. Это стало началом резкого обесценения денег, снижения скорости обращения денег до 2-4 оборотов в год. Денежная масса нарастала. Денежная политика данного периода оказалась не эффективной.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274320"/>
            <a:ext cx="7933588" cy="6226514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1991 году банкноты номиналом в 50 и 100 рублей образца 1961 года обменены на новые банкноты того же номинала.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1991-92 годах к существующим в обращении номиналам добавились номиналы 200, 500, и 1000 рублей. В 1991 году в обращение было выпущено 137 млрд. руб. в то время как за 1960-90 годы – 134 млрд. руб.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5583572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Цель политики военного коммунизма: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обеспечить мобилизацию всех ресурсов страны - трудовых, продовольственных, товарных - и их прямое распределение в соответствии с потребностями военного времени.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142976" y="274638"/>
            <a:ext cx="7790712" cy="1143000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Методы политики военного коммунизма: 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1000100" y="1785926"/>
            <a:ext cx="7933588" cy="4462474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продовольственная разверстка;</a:t>
            </a:r>
          </a:p>
          <a:p>
            <a:pPr lvl="0"/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замена товарообмена на продуктообмен;</a:t>
            </a:r>
          </a:p>
          <a:p>
            <a:pPr lvl="0"/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введение карточной системы;</a:t>
            </a:r>
          </a:p>
          <a:p>
            <a:pPr lvl="0"/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переход к натуральной оплате труда;</a:t>
            </a:r>
          </a:p>
          <a:p>
            <a:pPr lvl="0"/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отмена оплаты услуг оказываемых государством;</a:t>
            </a:r>
          </a:p>
          <a:p>
            <a:pPr lvl="0"/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изменение форм распределения общественного продукта;</a:t>
            </a:r>
          </a:p>
          <a:p>
            <a:pPr lvl="0"/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сужение сферы использования денег. </a:t>
            </a:r>
            <a:endParaRPr lang="ru-RU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4414" y="274638"/>
            <a:ext cx="7719274" cy="2154230"/>
          </a:xfrm>
        </p:spPr>
        <p:txBody>
          <a:bodyPr>
            <a:no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В период военного коммунизма (1.06.1918 по 1.01.1921) денежная масса увеличилась в 26,7 раза. Покупательная сила рубля упала в 188 раз. Это было обусловлено: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42976" y="2714620"/>
            <a:ext cx="7498080" cy="3586154"/>
          </a:xfrm>
        </p:spPr>
        <p:txBody>
          <a:bodyPr/>
          <a:lstStyle/>
          <a:p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огромным дефицитом бюджета, который возрос за этот период в 37 раз;</a:t>
            </a:r>
          </a:p>
          <a:p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возникновением многочисленных самостоятельных эмиссионных центров на территории страны.</a:t>
            </a:r>
            <a:endParaRPr lang="ru-RU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160</TotalTime>
  <Words>2544</Words>
  <PresentationFormat>Экран (4:3)</PresentationFormat>
  <Paragraphs>327</Paragraphs>
  <Slides>68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68</vt:i4>
      </vt:variant>
    </vt:vector>
  </HeadingPairs>
  <TitlesOfParts>
    <vt:vector size="69" baseType="lpstr">
      <vt:lpstr>Солнцестояние</vt:lpstr>
      <vt:lpstr>Тема 4: «Советская денежная система»</vt:lpstr>
      <vt:lpstr>1. Мероприятия советской власти по стабилизации денежного обращения</vt:lpstr>
      <vt:lpstr>В области денежного хозяйства власть Советов обозначила первоочередную задачу: использовать товарно-денежные отношения под контролем государства для восстановления разрушенной войной экономики и добиться укрепления денежного обращения, стабилизации рубля.</vt:lpstr>
      <vt:lpstr>Для выполнения этой задачи были намечены следующие мероприятия:</vt:lpstr>
      <vt:lpstr>После перехода власти к Советам в 1917 году в России с 1918-20 гг. была осуществлена модель военного коммунизма. Цель: восстановление экономики за счет концентрации всех сил. </vt:lpstr>
      <vt:lpstr>2. Денежное обращение в период военного коммунизма</vt:lpstr>
      <vt:lpstr>Цель политики военного коммунизма: обеспечить мобилизацию всех ресурсов страны - трудовых, продовольственных, товарных - и их прямое распределение в соответствии с потребностями военного времени.</vt:lpstr>
      <vt:lpstr>Методы политики военного коммунизма: </vt:lpstr>
      <vt:lpstr>В период военного коммунизма (1.06.1918 по 1.01.1921) денежная масса увеличилась в 26,7 раза. Покупательная сила рубля упала в 188 раз. Это было обусловлено:</vt:lpstr>
      <vt:lpstr>В результате революции и последовавшей гражданской войны, иностранной военной интервенции рубль как российская общенациональная денежная единица перестал существовать как по форме, раздробившись на множество разновидностей и новообразований.</vt:lpstr>
      <vt:lpstr>В период гражданской войны на территории бывшего Российского государства одновременно обращалось около 200 видов различных денежных знаков, выпущенных разными властями.</vt:lpstr>
      <vt:lpstr>Революционные действия Советской власти по разрушению механизмов банковского, коммерческого и государственного кредитов повлекли дальнейшее разбухание денежной массы и рост инфляции.</vt:lpstr>
      <vt:lpstr>Слайд 13</vt:lpstr>
      <vt:lpstr>Экономическая политика советского правительства была нацелена на ликвидацию рыночных отношений и замену их уравнительно-распределительной системой. Совпавшая по времени с гражданской войной и иностранной интервенцией, эта политика получила известность под названием «военного коммунизма». </vt:lpstr>
      <vt:lpstr>Идеологическим обеспечением политики военного коммунизма послужила Программа РКП (б), принятая в марте 1919 года. В ней была сформулирована задача: «Опираясь на национализацию банков, РКП стремится к проведению ряда мер, расширяющих область безденежного расчета и подготавливающих уничтожение денег».</vt:lpstr>
      <vt:lpstr>Меры по ликвидации рынка и замене товарно-денежных отношений централизованным государственным учетом и распределением предусматривали: </vt:lpstr>
      <vt:lpstr>По мере натурализации хозяйства свертывалось значение денег и кредита. Национализированные предприятия были переведены на бюджетное финансирование. Своеобразным апофеозом «демонетизации» и натурализации хозяйства стал декрет СНК от 19 января 1920 года «Об упразднении Народного банка». В 1920 году народный банк упразднен, а его активы и пассивы переданы Наркомфину.</vt:lpstr>
      <vt:lpstr>Купюры, выпущенные в обращение, официально именовались не денежными, а расчетными знаками. Формальный контроль над их выпуском в виде установления санкционированного потолка эмиссии был отменен с мая 1919 года. </vt:lpstr>
      <vt:lpstr>Слайд 19</vt:lpstr>
      <vt:lpstr>Военный коммунизм продержался три года, но денежная система была разрушена практически до основания. Советская власть выжила, но произошла бюрократизация экономики, что лишало производителей всякой инициативы. </vt:lpstr>
      <vt:lpstr>3. Денежная реформа 1922-1924 годов</vt:lpstr>
      <vt:lpstr>Стабилизация денег в СССР проходила в условиях кредитной блокады. Декретом ВЦИК Советов рабочих, солдатских и крестьянских депутатов СССР впервые был заявлен отказ от займов царского и Временного правительства.</vt:lpstr>
      <vt:lpstr>Советское государство должно было осуществлять стабилизацию денег, рассчитывая только на внутренние ресурсы. В марте 1921 года было принято решение перехода от политики военного коммунизма, которая оказалась не эффективной, к НЭПу.</vt:lpstr>
      <vt:lpstr>Новая экономическая политика (НЭП) предполагала следующие изменения в экономической политике государства:</vt:lpstr>
      <vt:lpstr>Осуществить эти мероприятия можно было только при наличии устойчивого денежного обращения. Развитие рыночных структур настоятельно требовало всеобщий денежный эквивалент, всеобщее средство обмениваемости и средство платежа, всеобщее средство сохранения ценности. </vt:lpstr>
      <vt:lpstr>Для подготовки и реализации денежной реформы были привлечены старые высокопрофессиональные специалисты денежно-кредитной сферы.  Экономических предпосылок для стабилизации рубля в стране не было, т. к. значительным был дефицит бюджета и в 1921 году был неурожай. Поэтому была принята программа по созданию предпосылок для проведения денежной реформы и укрепления рубля. </vt:lpstr>
      <vt:lpstr>Процесс подготовки и практического проведения преобразований включал 3 этапа:</vt:lpstr>
      <vt:lpstr>На подготовительном этапе предполагалось осуществить следующие мероприятия:</vt:lpstr>
      <vt:lpstr>В соответствии с декретом СНК от 11 октября 1922 года Государственный банк выпустил банкноты достоинством 1, 2, 3, 5, 10, 25, 50 червонцев. Золотое содержание червонца было установлено в 7,74234 г. чистого золота, т.е. приравнивалось к золотому содержанию старой дореволюционной десятирублевой золотой монеты. </vt:lpstr>
      <vt:lpstr>Выпуск червонцев осуществлялся на кредитной основе, строго в порядке краткосрочных операций в соответствии с потребностями оборота и не использовался для покрытия дефицита бюджета, что обеспечивало их устойчивость.</vt:lpstr>
      <vt:lpstr>Для повышения доходности бюджета были предприняты такие меры как: </vt:lpstr>
      <vt:lpstr>Большой спрос на червонцы в городе не позволял внедрить их в оборот деревни. В условиях обесценения бумажных денег среди населения были размещены три натуральных и два в золотом исчислении займа. В 1922 году был выпущен хлебный заем. Облигации натуральных займов принимались от крестьян в уплату продналога, что делало их привлекательными для крестьян и способствовало постепенному переходу от натуральных налогов к денежным. </vt:lpstr>
      <vt:lpstr>В целях выполнения поставленных задач было проведено четыре мероприятия:</vt:lpstr>
      <vt:lpstr>Отличие денежной реформы 1922-24 гг. в СССР от реформ европейских стран, проводившихся после первой мировой войны:</vt:lpstr>
      <vt:lpstr>4. Денежное обращение в период формирования индустриальной системы</vt:lpstr>
      <vt:lpstr>В этот период денежное обращение опиралось на устойчивый червонец. Госбанк СССР эмитировал червонцы под золото - валютные резервы и учтенные векселя предприятий. На внутренних и международных биржах червонец котировался по отношению к иностранной валюте и к золоту. </vt:lpstr>
      <vt:lpstr>На товарных биржах действовали фондовые отделы, где свободно покупались и продавались: иностранная валюта, золото, облигации государственных займов, краткосрочные обязательства Центрокассы Наркомфина, призванные выравнивать доходы и расходы бюджета.</vt:lpstr>
      <vt:lpstr>Вплоть до 1925 года червонец оставался устойчивым, для поддержания его курса не требовалось больших затрат валютных ценностей. Однако ошибки, допущенные в экономической политике, обусловили отрыв червонца от его валютного паритета, что привело к понижению курса червонца на внутреннем рынке.</vt:lpstr>
      <vt:lpstr>В 1927 году Комитет по делам банков был передан в ведение Наркомфина, что по существу означало изменение ориентиров в области денежно-кредитной политики, поскольку общее руководство деятельностью кредитной системы было закреплено за Наркомфином, а оперативное руководство - за Госбанком.</vt:lpstr>
      <vt:lpstr>В 1927 году началось постепенное упразднение касс Наркомфина, а в августе 1928 года в Госбанке СССР было создано управление по кассовому исполнению государственного бюджета. Госбанк превратился в кассира правительства. </vt:lpstr>
      <vt:lpstr>Слайд 41</vt:lpstr>
      <vt:lpstr>В 1938 году в Правлении Госбанка было организовано Управление кассовых операций, а кассовый план становился директивой в области денежного обращения. Он стал утверждаться правительством вместе с другими народнохозяйственными планами.</vt:lpstr>
      <vt:lpstr>Все учреждения Госбанка получали твердые задания на изъятие денег из обращения с последующим их перечислением в резервные фонды, а также твердые лимиты остатка наличных денег в оборотной кассе. Суммы денежной наличности, превышающие эти лимиты, к концу дня переводились в резервные фонды.</vt:lpstr>
      <vt:lpstr>5. Денежная реформа 1947 года</vt:lpstr>
      <vt:lpstr>Целью проведения денежной реформы являлось восстановление полноценного рубля и переход от карточной системы к торговле.</vt:lpstr>
      <vt:lpstr>Предпосылки денежной реформы:</vt:lpstr>
      <vt:lpstr>6. Меры по стабилизации денежного обращения в «хрущевский» период</vt:lpstr>
      <vt:lpstr>С 1959 года правительство стало утверждать кассовый план и эмиссионный результат как в целом по стране, так и в разрезе союзных республик. С 1960 года Госбанк стал составлять годовые расчеты кассового плана.</vt:lpstr>
      <vt:lpstr>В течение десятилетия после реформы 1947 года в связи с высокими темпами экономического роста значительно увеличились денежные обороты страны, размеры государственного бюджета и объем национального дохода. Исчисление велось в десятках триллионов рублей. Учитывая перспективы дальнейшего развития экономики, было принято решение о деноминации советской валюты с 1 января 1961 года.</vt:lpstr>
      <vt:lpstr>Осуществление данного мероприятия позволило значительно сократить денежную массу в обращении и удешевить все формы расчетов, снизить непроизводительные издержки по печатанию, перевозке и хранению денежных знаков.</vt:lpstr>
      <vt:lpstr>Установление нового курса рубля дало возможность сопоставить мировые цены с ценами СССР, правильно определить рентабельность экспортных и импортных операций.</vt:lpstr>
      <vt:lpstr>7. Денежное обращение 70-х и начала 80-х годов XXв.</vt:lpstr>
      <vt:lpstr>Задача денежно-кредитной политики Госбанка СССР состояла в укреплении денежного обращения и обеспечении устойчивости советского рубля, строгом соблюдении договорной и платежной дисциплины в народном хозяйстве. </vt:lpstr>
      <vt:lpstr>Слайд 54</vt:lpstr>
      <vt:lpstr>Эмиссионная деятельность Государственного банка осуществлялась в процессе кредитования народного хозяйства.  Денежная политика в 1985-90 годы определяла приоритетную задачу укрепления денежного обращения и повышения покупательной способности рубля.</vt:lpstr>
      <vt:lpstr>В 70-х гг. экономика СССР столкнулась: </vt:lpstr>
      <vt:lpstr>Были необходимы новые источники эффективности и развития, которые позволили бы обеспечить обновление советской индустриальной системы и перейти к долговременному экономическому росту. </vt:lpstr>
      <vt:lpstr>Поэтому со второй половины 70-х годов и особенно в 80-е годы кризис охватил большинство функциональных узлов советской экономики.  Потребительские отрасли стагнировали из-за приоритетного положения ВПК и сырьевых отраслей. Это блокировало повышение качества жизни, породило дефицит товаров и услуг. Такая ситуация породила разрыв интересов населения и государства. </vt:lpstr>
      <vt:lpstr>Возникший дисбаланс экономики пытались регулировать административно-распределительными методами через сводный финансовый баланс, государственный бюджет, кредитный план, финансовые планы предприятий и министерств. </vt:lpstr>
      <vt:lpstr>Главным инструментом регулирования денежного обращения продолжают оставаться годовые и квартальные расчеты кассового плана. Они устанавливают соотношение между поступлением денег и предстоящими выплатами, отражают возможности удовлетворения потребности в кассовой наличности. Эмиссионный результат определялся состоянием сальдо кассового плана.</vt:lpstr>
      <vt:lpstr>Следующим рычагом денежной политики советского государства являлся контроль над мерой труда и мерой потребления. </vt:lpstr>
      <vt:lpstr>Советское правительство и Государственный банк поставили задачи:</vt:lpstr>
      <vt:lpstr>Важным рычагом регулирования денежного обращения становится контроль расходования фонда заработной платы. Механизма контроля за годы 9-11 пятилеток совершенствовался.</vt:lpstr>
      <vt:lpstr>Не давали успеха меры по рациональной организации денежного обращения: </vt:lpstr>
      <vt:lpstr>Рост доходов населения пытались трансформировать в сбережения. Поэтому система сберегательных касс развивает новые услуги:</vt:lpstr>
      <vt:lpstr>Желаемого результата административные меры денежно-кредитного регулирования не принесли, диспропорции продолжали нарастать, а покупательная способность рубля падать. </vt:lpstr>
      <vt:lpstr>Автоматизм кредитования, разрешение предприятиям самостоятельно использовать часть средств обусловили рост денежной наличности, не обеспеченной товарами. Это стало началом резкого обесценения денег, снижения скорости обращения денег до 2-4 оборотов в год. Денежная масса нарастала. Денежная политика данного периода оказалась не эффективной.</vt:lpstr>
      <vt:lpstr>В 1991 году банкноты номиналом в 50 и 100 рублей образца 1961 года обменены на новые банкноты того же номинала.  В 1991-92 годах к существующим в обращении номиналам добавились номиналы 200, 500, и 1000 рублей. В 1991 году в обращение было выпущено 137 млрд. руб. в то время как за 1960-90 годы – 134 млрд. руб.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4: «Советская денежная система»</dc:title>
  <dc:creator>Людмила Латышева</dc:creator>
  <cp:lastModifiedBy>Людмила Латышева</cp:lastModifiedBy>
  <cp:revision>76</cp:revision>
  <dcterms:created xsi:type="dcterms:W3CDTF">2016-10-24T16:22:49Z</dcterms:created>
  <dcterms:modified xsi:type="dcterms:W3CDTF">2016-11-09T06:00:27Z</dcterms:modified>
</cp:coreProperties>
</file>